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9"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B10604-BEC0-4D84-86A0-01E400C3349B}" v="1" dt="2025-06-23T14:48:31.1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033" autoAdjust="0"/>
  </p:normalViewPr>
  <p:slideViewPr>
    <p:cSldViewPr snapToGrid="0">
      <p:cViewPr varScale="1">
        <p:scale>
          <a:sx n="74" d="100"/>
          <a:sy n="74" d="100"/>
        </p:scale>
        <p:origin x="994" y="2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90912-0A71-8D85-A1C9-953E9E1A1F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44FFF9-C3D2-689A-E0BA-9E2612A058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83BE1F-E0C0-3CF1-7B37-AA425421AFFA}"/>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5" name="Footer Placeholder 4">
            <a:extLst>
              <a:ext uri="{FF2B5EF4-FFF2-40B4-BE49-F238E27FC236}">
                <a16:creationId xmlns:a16="http://schemas.microsoft.com/office/drawing/2014/main" id="{B3B8AA4C-F4E4-48E8-1EA2-D3D45FECC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5BC54E-CB43-0D90-9C8A-DAD380A7F207}"/>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2391472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BC042-3AC2-F770-2E41-6AFBAC18F8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5EB553-FEB1-FFDC-5348-159F979EFB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FABD9A-4D10-DCCD-001C-E4EAF1B2FFF0}"/>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5" name="Footer Placeholder 4">
            <a:extLst>
              <a:ext uri="{FF2B5EF4-FFF2-40B4-BE49-F238E27FC236}">
                <a16:creationId xmlns:a16="http://schemas.microsoft.com/office/drawing/2014/main" id="{C85588FC-3ED2-091F-68CC-020CCD0942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27B657-E11B-F1B0-73D5-42BE7417B69E}"/>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1183070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1D2A48-313F-F2F7-E0A3-A23D1E60ED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F3B2A2-CFAF-7967-6C6A-0AF0676D5C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172893-F4BF-385D-342A-89AD9947A382}"/>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5" name="Footer Placeholder 4">
            <a:extLst>
              <a:ext uri="{FF2B5EF4-FFF2-40B4-BE49-F238E27FC236}">
                <a16:creationId xmlns:a16="http://schemas.microsoft.com/office/drawing/2014/main" id="{5B8B15D2-C3C6-5483-8445-1BB541F94E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0BE34-552C-3590-5AF1-CEFFEC3C55EA}"/>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2389260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44A52-23E8-9428-ED3D-2521663C06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452CE3-4AAB-1FAF-F28F-CFD165A9D7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EA866B-5136-D088-0890-D2ADC7B7A0C9}"/>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5" name="Footer Placeholder 4">
            <a:extLst>
              <a:ext uri="{FF2B5EF4-FFF2-40B4-BE49-F238E27FC236}">
                <a16:creationId xmlns:a16="http://schemas.microsoft.com/office/drawing/2014/main" id="{7CE74B7E-4CA6-65E6-99D3-A92B54488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0C0716-A99B-6368-5AC5-42DE9C2D9559}"/>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2159710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B4D7A-38F8-3C9E-ADAF-3306A944E8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A05E31-BDDE-8A00-A1B8-79A029DE093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7F1338-7911-9A80-AE26-CDE6BE419AF3}"/>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5" name="Footer Placeholder 4">
            <a:extLst>
              <a:ext uri="{FF2B5EF4-FFF2-40B4-BE49-F238E27FC236}">
                <a16:creationId xmlns:a16="http://schemas.microsoft.com/office/drawing/2014/main" id="{90250A96-6B6E-58B8-EDD1-4E5816C65F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2FB792-BC35-4768-0866-0033D86CE016}"/>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108496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00869-5958-8EB0-6320-B837DF4859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6A9117-7502-37A7-5D29-DE1BB2C77C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2CD4B6-BAA1-1D49-13C0-C440070C2D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0EC2CB-CD6A-4F4E-9FC2-573431C72D72}"/>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6" name="Footer Placeholder 5">
            <a:extLst>
              <a:ext uri="{FF2B5EF4-FFF2-40B4-BE49-F238E27FC236}">
                <a16:creationId xmlns:a16="http://schemas.microsoft.com/office/drawing/2014/main" id="{B91D861C-A05D-3A0C-6D89-0D57522188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BA78B0-0C6B-6D14-B0D8-359AEC55BABA}"/>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3800997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A9B86-CCFF-175A-AACC-379E1D3E5C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8A3C85-92F2-5302-5516-BBC8704DEF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BF28D4-BC34-08E3-98BE-5C2A6A1D42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793E6E-9B6A-7F95-6569-EEADB8AFE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F1ABF1-F42B-E9D9-633D-498349475C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C354F1-54BC-FFC2-CE46-CFEB715AE80B}"/>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8" name="Footer Placeholder 7">
            <a:extLst>
              <a:ext uri="{FF2B5EF4-FFF2-40B4-BE49-F238E27FC236}">
                <a16:creationId xmlns:a16="http://schemas.microsoft.com/office/drawing/2014/main" id="{92E5C4F3-7F72-9F64-CB8A-D2D293826F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33DD85-2200-6D96-1016-2677C51C9E59}"/>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3597173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0FB64-B817-02F1-9AE4-93A8A21440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053BB5-5D24-FCCE-738B-826AE06D1234}"/>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4" name="Footer Placeholder 3">
            <a:extLst>
              <a:ext uri="{FF2B5EF4-FFF2-40B4-BE49-F238E27FC236}">
                <a16:creationId xmlns:a16="http://schemas.microsoft.com/office/drawing/2014/main" id="{6FBC896E-EB9B-3E1C-BF2A-0CDB21EE7F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A707B4-CC8D-FDFC-303E-9D0A40501BE9}"/>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3129563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786B88-75A4-920E-5C58-B44098BC8724}"/>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3" name="Footer Placeholder 2">
            <a:extLst>
              <a:ext uri="{FF2B5EF4-FFF2-40B4-BE49-F238E27FC236}">
                <a16:creationId xmlns:a16="http://schemas.microsoft.com/office/drawing/2014/main" id="{CBB9E457-080B-E918-B36B-121AE25441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C684FC-2AD3-08C4-2A5D-151D1BF5BA5F}"/>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2344650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2A7B-6AA1-6ACB-48AA-F8BECEE34C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68E475-8434-03ED-3D62-F95E224750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51B70C-19A8-F367-8881-6B7C3ABC2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FCAEBA-D0D2-184C-4C92-4DE122A19610}"/>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6" name="Footer Placeholder 5">
            <a:extLst>
              <a:ext uri="{FF2B5EF4-FFF2-40B4-BE49-F238E27FC236}">
                <a16:creationId xmlns:a16="http://schemas.microsoft.com/office/drawing/2014/main" id="{91896BFC-5219-5375-6174-6CB2F58711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9E909B-0665-A5D4-909F-86F2AA3243CF}"/>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369682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93CEC-86A2-A47C-D97C-18BB84F2E1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207DB4-5187-E3BC-66D7-E398CFC6A2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9CA103-D3FB-A7CF-F5A3-54060444F9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10C558-B4AD-CE19-8860-88275531375A}"/>
              </a:ext>
            </a:extLst>
          </p:cNvPr>
          <p:cNvSpPr>
            <a:spLocks noGrp="1"/>
          </p:cNvSpPr>
          <p:nvPr>
            <p:ph type="dt" sz="half" idx="10"/>
          </p:nvPr>
        </p:nvSpPr>
        <p:spPr/>
        <p:txBody>
          <a:bodyPr/>
          <a:lstStyle/>
          <a:p>
            <a:fld id="{7ED2CFAE-F84F-4392-AACA-AAD70B8457CB}" type="datetimeFigureOut">
              <a:rPr lang="en-US" smtClean="0"/>
              <a:t>6/25/2025</a:t>
            </a:fld>
            <a:endParaRPr lang="en-US"/>
          </a:p>
        </p:txBody>
      </p:sp>
      <p:sp>
        <p:nvSpPr>
          <p:cNvPr id="6" name="Footer Placeholder 5">
            <a:extLst>
              <a:ext uri="{FF2B5EF4-FFF2-40B4-BE49-F238E27FC236}">
                <a16:creationId xmlns:a16="http://schemas.microsoft.com/office/drawing/2014/main" id="{AE495558-32F3-9272-E727-778788DB96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6CB80A-5EBD-D731-00E7-248F3FD8CB83}"/>
              </a:ext>
            </a:extLst>
          </p:cNvPr>
          <p:cNvSpPr>
            <a:spLocks noGrp="1"/>
          </p:cNvSpPr>
          <p:nvPr>
            <p:ph type="sldNum" sz="quarter" idx="12"/>
          </p:nvPr>
        </p:nvSpPr>
        <p:spPr/>
        <p:txBody>
          <a:bodyPr/>
          <a:lstStyle/>
          <a:p>
            <a:fld id="{2F0F328C-9645-4A63-A2D9-30A20EE7DC08}" type="slidenum">
              <a:rPr lang="en-US" smtClean="0"/>
              <a:t>‹#›</a:t>
            </a:fld>
            <a:endParaRPr lang="en-US"/>
          </a:p>
        </p:txBody>
      </p:sp>
    </p:spTree>
    <p:extLst>
      <p:ext uri="{BB962C8B-B14F-4D97-AF65-F5344CB8AC3E}">
        <p14:creationId xmlns:p14="http://schemas.microsoft.com/office/powerpoint/2010/main" val="1206719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57938D-B752-A22C-73DA-29E70CA980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4DCD16-148F-CECB-1F4D-08C6CB4AB1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718A6B-3D91-CA4D-B493-B990987488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ED2CFAE-F84F-4392-AACA-AAD70B8457CB}" type="datetimeFigureOut">
              <a:rPr lang="en-US" smtClean="0"/>
              <a:t>6/25/2025</a:t>
            </a:fld>
            <a:endParaRPr lang="en-US"/>
          </a:p>
        </p:txBody>
      </p:sp>
      <p:sp>
        <p:nvSpPr>
          <p:cNvPr id="5" name="Footer Placeholder 4">
            <a:extLst>
              <a:ext uri="{FF2B5EF4-FFF2-40B4-BE49-F238E27FC236}">
                <a16:creationId xmlns:a16="http://schemas.microsoft.com/office/drawing/2014/main" id="{67D4EDEF-BC5B-3E00-ADCC-359AC2C1B5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E2E7BE3-7515-7BFC-ABA0-6DDD6FD6D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F0F328C-9645-4A63-A2D9-30A20EE7DC08}" type="slidenum">
              <a:rPr lang="en-US" smtClean="0"/>
              <a:t>‹#›</a:t>
            </a:fld>
            <a:endParaRPr lang="en-US"/>
          </a:p>
        </p:txBody>
      </p:sp>
    </p:spTree>
    <p:extLst>
      <p:ext uri="{BB962C8B-B14F-4D97-AF65-F5344CB8AC3E}">
        <p14:creationId xmlns:p14="http://schemas.microsoft.com/office/powerpoint/2010/main" val="2955825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06BE2F-1039-96AA-55D8-659FF2FF587C}"/>
              </a:ext>
            </a:extLst>
          </p:cNvPr>
          <p:cNvSpPr>
            <a:spLocks noGrp="1"/>
          </p:cNvSpPr>
          <p:nvPr>
            <p:ph type="title" idx="4294967295"/>
          </p:nvPr>
        </p:nvSpPr>
        <p:spPr>
          <a:xfrm>
            <a:off x="1045029" y="1293336"/>
            <a:ext cx="10550507" cy="5061371"/>
          </a:xfrm>
        </p:spPr>
        <p:txBody>
          <a:bodyPr vert="horz" lIns="91440" tIns="45720" rIns="91440" bIns="45720" rtlCol="0" anchor="ctr">
            <a:normAutofit/>
          </a:bodyPr>
          <a:lstStyle/>
          <a:p>
            <a:pPr algn="ctr"/>
            <a:r>
              <a:rPr lang="en-US" sz="2300" kern="1200" dirty="0">
                <a:solidFill>
                  <a:schemeClr val="tx1"/>
                </a:solidFill>
                <a:latin typeface="+mj-lt"/>
                <a:ea typeface="+mj-ea"/>
                <a:cs typeface="+mj-cs"/>
              </a:rPr>
              <a:t>			</a:t>
            </a:r>
            <a:br>
              <a:rPr lang="en-US" sz="2300" kern="1200" dirty="0">
                <a:solidFill>
                  <a:schemeClr val="tx1"/>
                </a:solidFill>
                <a:latin typeface="+mj-lt"/>
                <a:ea typeface="+mj-ea"/>
                <a:cs typeface="+mj-cs"/>
              </a:rPr>
            </a:br>
            <a:br>
              <a:rPr lang="en-US" sz="2300" kern="1200" dirty="0">
                <a:solidFill>
                  <a:schemeClr val="tx1"/>
                </a:solidFill>
                <a:latin typeface="+mj-lt"/>
                <a:ea typeface="+mj-ea"/>
                <a:cs typeface="+mj-cs"/>
              </a:rPr>
            </a:br>
            <a:r>
              <a:rPr lang="en-US" sz="2300" kern="1200" dirty="0">
                <a:solidFill>
                  <a:schemeClr val="tx1"/>
                </a:solidFill>
                <a:latin typeface="+mj-lt"/>
                <a:ea typeface="+mj-ea"/>
                <a:cs typeface="+mj-cs"/>
              </a:rPr>
              <a:t>		</a:t>
            </a:r>
            <a:r>
              <a:rPr lang="en-US" sz="6000" kern="1200" dirty="0">
                <a:solidFill>
                  <a:schemeClr val="tx1"/>
                </a:solidFill>
                <a:latin typeface="+mj-lt"/>
                <a:ea typeface="+mj-ea"/>
                <a:cs typeface="+mj-cs"/>
              </a:rPr>
              <a:t>2025 NFHS Football </a:t>
            </a:r>
            <a:br>
              <a:rPr lang="en-US" sz="6000" kern="1200" dirty="0">
                <a:solidFill>
                  <a:schemeClr val="tx1"/>
                </a:solidFill>
                <a:latin typeface="+mj-lt"/>
                <a:ea typeface="+mj-ea"/>
                <a:cs typeface="+mj-cs"/>
              </a:rPr>
            </a:br>
            <a:r>
              <a:rPr lang="en-US" sz="6000" kern="1200" dirty="0">
                <a:solidFill>
                  <a:schemeClr val="tx1"/>
                </a:solidFill>
                <a:latin typeface="+mj-lt"/>
                <a:ea typeface="+mj-ea"/>
                <a:cs typeface="+mj-cs"/>
              </a:rPr>
              <a:t>		Rule &amp; Editorial Changes</a:t>
            </a:r>
            <a:br>
              <a:rPr lang="en-US" sz="2300" kern="1200" dirty="0">
                <a:solidFill>
                  <a:schemeClr val="tx1"/>
                </a:solidFill>
                <a:latin typeface="+mj-lt"/>
                <a:ea typeface="+mj-ea"/>
                <a:cs typeface="+mj-cs"/>
              </a:rPr>
            </a:br>
            <a:br>
              <a:rPr lang="en-US" sz="2300" kern="1200" dirty="0">
                <a:solidFill>
                  <a:schemeClr val="tx1"/>
                </a:solidFill>
                <a:latin typeface="+mj-lt"/>
                <a:ea typeface="+mj-ea"/>
                <a:cs typeface="+mj-cs"/>
              </a:rPr>
            </a:br>
            <a:br>
              <a:rPr lang="en-US" sz="2300" kern="1200" dirty="0">
                <a:solidFill>
                  <a:schemeClr val="tx1"/>
                </a:solidFill>
                <a:latin typeface="+mj-lt"/>
                <a:ea typeface="+mj-ea"/>
                <a:cs typeface="+mj-cs"/>
              </a:rPr>
            </a:br>
            <a:br>
              <a:rPr lang="en-US" sz="2300" kern="1200" dirty="0">
                <a:solidFill>
                  <a:schemeClr val="tx1"/>
                </a:solidFill>
                <a:latin typeface="+mj-lt"/>
                <a:ea typeface="+mj-ea"/>
                <a:cs typeface="+mj-cs"/>
              </a:rPr>
            </a:br>
            <a:r>
              <a:rPr lang="en-US" sz="2300" kern="1200" dirty="0">
                <a:solidFill>
                  <a:schemeClr val="tx1"/>
                </a:solidFill>
                <a:latin typeface="+mj-lt"/>
                <a:ea typeface="+mj-ea"/>
                <a:cs typeface="+mj-cs"/>
              </a:rPr>
              <a:t>								</a:t>
            </a:r>
            <a:br>
              <a:rPr lang="en-US" sz="2300" kern="1200" dirty="0">
                <a:solidFill>
                  <a:schemeClr val="tx1"/>
                </a:solidFill>
                <a:latin typeface="+mj-lt"/>
                <a:ea typeface="+mj-ea"/>
                <a:cs typeface="+mj-cs"/>
              </a:rPr>
            </a:br>
            <a:r>
              <a:rPr lang="en-US" sz="2300" kern="1200" dirty="0">
                <a:solidFill>
                  <a:schemeClr val="tx1"/>
                </a:solidFill>
                <a:latin typeface="+mj-lt"/>
                <a:ea typeface="+mj-ea"/>
                <a:cs typeface="+mj-cs"/>
              </a:rPr>
              <a:t>		Dan  Donermeyer, WMFOA Rules Interpreter 6-25-25</a:t>
            </a:r>
          </a:p>
        </p:txBody>
      </p:sp>
      <p:cxnSp>
        <p:nvCxnSpPr>
          <p:cNvPr id="22" name="Straight Connector 21">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2437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9BCDA8-DCC4-A055-E85F-B87297C3EB09}"/>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64A5F69-74FB-CC40-C92A-548550BC4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D683D10-8F46-BC60-38D7-A2D190D54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A803D381-C68B-EBB5-42C9-7ED5E4B73A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B660BC-7349-2B08-21A0-5871885CF549}"/>
              </a:ext>
            </a:extLst>
          </p:cNvPr>
          <p:cNvSpPr>
            <a:spLocks noGrp="1"/>
          </p:cNvSpPr>
          <p:nvPr>
            <p:ph type="title" idx="4294967295"/>
          </p:nvPr>
        </p:nvSpPr>
        <p:spPr>
          <a:xfrm>
            <a:off x="1045029" y="925290"/>
            <a:ext cx="10550507" cy="8083622"/>
          </a:xfrm>
        </p:spPr>
        <p:txBody>
          <a:bodyPr vert="horz" lIns="91440" tIns="45720" rIns="91440" bIns="45720" rtlCol="0" anchor="ctr">
            <a:normAutofit fontScale="90000"/>
          </a:bodyPr>
          <a:lstStyle/>
          <a:p>
            <a:r>
              <a:rPr lang="en-US" sz="4000" b="1" kern="1200" dirty="0">
                <a:solidFill>
                  <a:schemeClr val="tx1"/>
                </a:solidFill>
                <a:latin typeface="+mj-lt"/>
                <a:ea typeface="+mj-ea"/>
                <a:cs typeface="+mj-cs"/>
              </a:rPr>
              <a:t>2025 Editorial Change 2-32-16 &amp; 9-4-3-9</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3200" kern="1200" dirty="0">
                <a:solidFill>
                  <a:schemeClr val="tx1"/>
                </a:solidFill>
                <a:latin typeface="+mj-lt"/>
                <a:ea typeface="+mj-ea"/>
                <a:cs typeface="+mj-cs"/>
              </a:rPr>
              <a:t>The following was moved from Rule 2 to Rule 9 regarding a defenseless receiver:</a:t>
            </a:r>
            <a:br>
              <a:rPr lang="en-US" sz="3200" kern="1200" dirty="0">
                <a:solidFill>
                  <a:schemeClr val="tx1"/>
                </a:solidFill>
                <a:latin typeface="+mj-lt"/>
                <a:ea typeface="+mj-ea"/>
                <a:cs typeface="+mj-cs"/>
              </a:rPr>
            </a:br>
            <a:br>
              <a:rPr lang="en-US" sz="3200" kern="1200" dirty="0">
                <a:solidFill>
                  <a:schemeClr val="tx1"/>
                </a:solidFill>
                <a:latin typeface="+mj-lt"/>
                <a:ea typeface="+mj-ea"/>
                <a:cs typeface="+mj-cs"/>
              </a:rPr>
            </a:br>
            <a:r>
              <a:rPr lang="en-US" sz="3200" kern="1200" dirty="0">
                <a:solidFill>
                  <a:schemeClr val="tx1"/>
                </a:solidFill>
                <a:latin typeface="+mj-lt"/>
                <a:ea typeface="+mj-ea"/>
                <a:cs typeface="+mj-cs"/>
              </a:rPr>
              <a:t>Initiate forceful contact against a defenseless receiver as in 2-32-16b and 2-32-16c that is not:</a:t>
            </a:r>
            <a:br>
              <a:rPr lang="en-US" sz="3200" kern="1200" dirty="0">
                <a:solidFill>
                  <a:schemeClr val="tx1"/>
                </a:solidFill>
                <a:latin typeface="+mj-lt"/>
                <a:ea typeface="+mj-ea"/>
                <a:cs typeface="+mj-cs"/>
              </a:rPr>
            </a:br>
            <a:r>
              <a:rPr lang="en-US" sz="3200" kern="1200" dirty="0">
                <a:solidFill>
                  <a:schemeClr val="tx1"/>
                </a:solidFill>
                <a:latin typeface="+mj-lt"/>
                <a:ea typeface="+mj-ea"/>
                <a:cs typeface="+mj-cs"/>
              </a:rPr>
              <a:t>	1. Incidental contact as a result of making a play on the ball;</a:t>
            </a:r>
            <a:br>
              <a:rPr lang="en-US" sz="3200" kern="1200" dirty="0">
                <a:solidFill>
                  <a:schemeClr val="tx1"/>
                </a:solidFill>
                <a:latin typeface="+mj-lt"/>
                <a:ea typeface="+mj-ea"/>
                <a:cs typeface="+mj-cs"/>
              </a:rPr>
            </a:br>
            <a:r>
              <a:rPr lang="en-US" sz="3200" kern="1200" dirty="0">
                <a:solidFill>
                  <a:schemeClr val="tx1"/>
                </a:solidFill>
                <a:latin typeface="+mj-lt"/>
                <a:ea typeface="+mj-ea"/>
                <a:cs typeface="+mj-cs"/>
              </a:rPr>
              <a:t>	2. Initiated with open hands;</a:t>
            </a:r>
            <a:br>
              <a:rPr lang="en-US" sz="3200" kern="1200" dirty="0">
                <a:solidFill>
                  <a:schemeClr val="tx1"/>
                </a:solidFill>
                <a:latin typeface="+mj-lt"/>
                <a:ea typeface="+mj-ea"/>
                <a:cs typeface="+mj-cs"/>
              </a:rPr>
            </a:br>
            <a:r>
              <a:rPr lang="en-US" sz="3200" kern="1200" dirty="0">
                <a:solidFill>
                  <a:schemeClr val="tx1"/>
                </a:solidFill>
                <a:latin typeface="+mj-lt"/>
                <a:ea typeface="+mj-ea"/>
                <a:cs typeface="+mj-cs"/>
              </a:rPr>
              <a:t>	3. An attempt to tackle by wrapping arm(s) around the receiver.</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2300"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F0E4B85C-0DE6-B161-E70A-8A94807D17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533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94E68-8B5F-0594-D5E5-2E3F1D87E8AD}"/>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75E16AA-076C-6618-9B77-33E8701BBB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A7281BD-7C25-36D4-8833-B6F5233071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3A086519-3F80-535C-F1FA-4C057435B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9BC163-5606-1BFD-BD1F-6CB79E0B1B0C}"/>
              </a:ext>
            </a:extLst>
          </p:cNvPr>
          <p:cNvSpPr>
            <a:spLocks noGrp="1"/>
          </p:cNvSpPr>
          <p:nvPr>
            <p:ph type="title" idx="4294967295"/>
          </p:nvPr>
        </p:nvSpPr>
        <p:spPr>
          <a:xfrm>
            <a:off x="1045029" y="925290"/>
            <a:ext cx="10550507" cy="6566555"/>
          </a:xfrm>
        </p:spPr>
        <p:txBody>
          <a:bodyPr vert="horz" lIns="91440" tIns="45720" rIns="91440" bIns="45720" rtlCol="0" anchor="ctr">
            <a:normAutofit/>
          </a:bodyPr>
          <a:lstStyle/>
          <a:p>
            <a:r>
              <a:rPr lang="en-US" sz="4000" b="1" kern="1200" dirty="0">
                <a:solidFill>
                  <a:schemeClr val="tx1"/>
                </a:solidFill>
                <a:latin typeface="+mj-lt"/>
                <a:ea typeface="+mj-ea"/>
                <a:cs typeface="+mj-cs"/>
              </a:rPr>
              <a:t>2025 Editorial Change 2-41-9 (c )</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3200" kern="1200" dirty="0">
                <a:solidFill>
                  <a:schemeClr val="tx1"/>
                </a:solidFill>
                <a:latin typeface="+mj-lt"/>
                <a:ea typeface="+mj-ea"/>
                <a:cs typeface="+mj-cs"/>
              </a:rPr>
              <a:t>The spot where a run ends:</a:t>
            </a:r>
            <a:br>
              <a:rPr lang="en-US" sz="3200" kern="1200" dirty="0">
                <a:solidFill>
                  <a:schemeClr val="tx1"/>
                </a:solidFill>
                <a:latin typeface="+mj-lt"/>
                <a:ea typeface="+mj-ea"/>
                <a:cs typeface="+mj-cs"/>
              </a:rPr>
            </a:br>
            <a:r>
              <a:rPr lang="en-US" sz="3200" kern="1200" dirty="0">
                <a:solidFill>
                  <a:schemeClr val="tx1"/>
                </a:solidFill>
                <a:latin typeface="+mj-lt"/>
                <a:ea typeface="+mj-ea"/>
                <a:cs typeface="+mj-cs"/>
              </a:rPr>
              <a:t>c: The spot of the catch or recovery when the momentum </a:t>
            </a:r>
            <a:r>
              <a:rPr lang="en-US" sz="3200" kern="1200" dirty="0">
                <a:solidFill>
                  <a:schemeClr val="tx1"/>
                </a:solidFill>
                <a:highlight>
                  <a:srgbClr val="FFFF00"/>
                </a:highlight>
                <a:latin typeface="+mj-lt"/>
                <a:ea typeface="+mj-ea"/>
                <a:cs typeface="+mj-cs"/>
              </a:rPr>
              <a:t>exception as in 8-5-2a EXCEPTION </a:t>
            </a:r>
            <a:r>
              <a:rPr lang="en-US" sz="3200" kern="1200" dirty="0">
                <a:solidFill>
                  <a:schemeClr val="tx1"/>
                </a:solidFill>
                <a:latin typeface="+mj-lt"/>
                <a:ea typeface="+mj-ea"/>
                <a:cs typeface="+mj-cs"/>
              </a:rPr>
              <a:t>is in effect (</a:t>
            </a:r>
            <a:r>
              <a:rPr lang="en-US" sz="3200" kern="1200" dirty="0">
                <a:solidFill>
                  <a:schemeClr val="tx1"/>
                </a:solidFill>
                <a:highlight>
                  <a:srgbClr val="FFFF00"/>
                </a:highlight>
                <a:latin typeface="+mj-lt"/>
                <a:ea typeface="+mj-ea"/>
                <a:cs typeface="+mj-cs"/>
              </a:rPr>
              <a:t>This includes a fumble that goes from the end zone into the field of play and out of bounds</a:t>
            </a:r>
            <a:r>
              <a:rPr lang="en-US" sz="3200" kern="1200" dirty="0">
                <a:solidFill>
                  <a:schemeClr val="tx1"/>
                </a:solidFill>
                <a:latin typeface="+mj-lt"/>
                <a:ea typeface="+mj-ea"/>
                <a:cs typeface="+mj-cs"/>
              </a:rPr>
              <a:t>).</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2300"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1F304598-06CF-EF6D-1EE7-8D85A04CF9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2469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E3B43-5CC4-72DC-4B19-33C306CFBD2C}"/>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89FFD41-E652-6D16-E41D-47A66E70B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07280A5-0677-A086-CCE3-F9837F524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02B19423-35E5-6E11-0120-CA532E053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5EC2AD-A57C-2CF9-C9CA-9A70B6630EDA}"/>
              </a:ext>
            </a:extLst>
          </p:cNvPr>
          <p:cNvSpPr>
            <a:spLocks noGrp="1"/>
          </p:cNvSpPr>
          <p:nvPr>
            <p:ph type="title" idx="4294967295"/>
          </p:nvPr>
        </p:nvSpPr>
        <p:spPr>
          <a:xfrm>
            <a:off x="1045029" y="925290"/>
            <a:ext cx="10550507" cy="6566555"/>
          </a:xfrm>
        </p:spPr>
        <p:txBody>
          <a:bodyPr vert="horz" lIns="91440" tIns="45720" rIns="91440" bIns="45720" rtlCol="0" anchor="ctr">
            <a:normAutofit/>
          </a:bodyPr>
          <a:lstStyle/>
          <a:p>
            <a:r>
              <a:rPr lang="en-US" sz="4000" b="1" kern="1200" dirty="0">
                <a:solidFill>
                  <a:schemeClr val="tx1"/>
                </a:solidFill>
                <a:latin typeface="+mj-lt"/>
                <a:ea typeface="+mj-ea"/>
                <a:cs typeface="+mj-cs"/>
              </a:rPr>
              <a:t>2025 Editorial Change </a:t>
            </a:r>
            <a:r>
              <a:rPr lang="en-US" sz="4000" b="1" dirty="0"/>
              <a:t>6-</a:t>
            </a:r>
            <a:r>
              <a:rPr lang="en-US" sz="4000" b="1" kern="1200" dirty="0">
                <a:solidFill>
                  <a:schemeClr val="tx1"/>
                </a:solidFill>
                <a:latin typeface="+mj-lt"/>
                <a:ea typeface="+mj-ea"/>
                <a:cs typeface="+mj-cs"/>
              </a:rPr>
              <a:t>1-9</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3200" kern="1200" dirty="0">
                <a:solidFill>
                  <a:schemeClr val="tx1"/>
                </a:solidFill>
                <a:latin typeface="+mj-lt"/>
                <a:ea typeface="+mj-ea"/>
                <a:cs typeface="+mj-cs"/>
              </a:rPr>
              <a:t>The 4 penalty options for a kick out of bounds between goal lines have been removed as they are listed in the penalty section for this rule.</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2300"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9920A616-6E09-03EB-B95E-5F31CCED55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904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68610-2061-B219-3262-8AA898E5A5B0}"/>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8FE92FC-FDAB-4ACB-AE77-5A23A95CA6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D2C323E-5E0F-1D8A-CE52-BC1F4EEC8C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A5A33FD-D07B-0FDD-EA5B-7DC419FE8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C566A8-EB05-9254-EFE0-82FD6BF3F782}"/>
              </a:ext>
            </a:extLst>
          </p:cNvPr>
          <p:cNvSpPr>
            <a:spLocks noGrp="1"/>
          </p:cNvSpPr>
          <p:nvPr>
            <p:ph type="title" idx="4294967295"/>
          </p:nvPr>
        </p:nvSpPr>
        <p:spPr>
          <a:xfrm>
            <a:off x="1045029" y="925290"/>
            <a:ext cx="10550507" cy="6566555"/>
          </a:xfrm>
        </p:spPr>
        <p:txBody>
          <a:bodyPr vert="horz" lIns="91440" tIns="45720" rIns="91440" bIns="45720" rtlCol="0" anchor="ctr">
            <a:normAutofit/>
          </a:bodyPr>
          <a:lstStyle/>
          <a:p>
            <a:r>
              <a:rPr lang="en-US" sz="4000" b="1" kern="1200" dirty="0">
                <a:solidFill>
                  <a:schemeClr val="tx1"/>
                </a:solidFill>
                <a:latin typeface="+mj-lt"/>
                <a:ea typeface="+mj-ea"/>
                <a:cs typeface="+mj-cs"/>
              </a:rPr>
              <a:t>2025 Editorial Change </a:t>
            </a:r>
            <a:r>
              <a:rPr lang="en-US" sz="4000" b="1" dirty="0"/>
              <a:t>7-2-5-b-2</a:t>
            </a:r>
            <a:br>
              <a:rPr lang="en-US" sz="4000" b="1" kern="1200" dirty="0">
                <a:solidFill>
                  <a:schemeClr val="tx1"/>
                </a:solidFill>
                <a:latin typeface="+mj-lt"/>
                <a:ea typeface="+mj-ea"/>
                <a:cs typeface="+mj-cs"/>
              </a:rPr>
            </a:br>
            <a:r>
              <a:rPr lang="en-US" sz="3200" kern="1200" dirty="0">
                <a:solidFill>
                  <a:schemeClr val="tx1"/>
                </a:solidFill>
                <a:latin typeface="+mj-lt"/>
                <a:ea typeface="+mj-ea"/>
                <a:cs typeface="+mj-cs"/>
              </a:rPr>
              <a:t>On fourth down or during a kick try, when A sets or shifts into a scrimmage kick formation, any A player numbered 0 to 49 or 80 to 99 may take the position of any A player numbered 50 to 79. A player in the game under this exception must assume an initial position on his line of scrimmage between the ends and he remains an ineligible forward pass receiver during that down unless the pass is touched by B. </a:t>
            </a:r>
            <a:r>
              <a:rPr lang="en-US" sz="3200" kern="1200" dirty="0">
                <a:solidFill>
                  <a:schemeClr val="tx1"/>
                </a:solidFill>
                <a:highlight>
                  <a:srgbClr val="FFFF00"/>
                </a:highlight>
                <a:latin typeface="+mj-lt"/>
                <a:ea typeface="+mj-ea"/>
                <a:cs typeface="+mj-cs"/>
              </a:rPr>
              <a:t>Once the snapper puts his hands on the ball, players on the line of scrimmage and in between the ends are ineligible and remain ineligible.</a:t>
            </a:r>
            <a:br>
              <a:rPr lang="en-US" sz="4000" b="1" kern="1200" dirty="0">
                <a:solidFill>
                  <a:schemeClr val="tx1"/>
                </a:solidFill>
                <a:highlight>
                  <a:srgbClr val="FFFF00"/>
                </a:highlight>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DAAF77BE-65EB-9ACA-CDFE-0BE04E76B9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2827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68E293-46F3-37CA-26E4-D99C93F52E30}"/>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8BDB4F9-7E6B-A16C-5F8C-E2C69ADDF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6808EAE-3981-E996-0634-C04919B0E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23467EB-4C36-F9EE-FBB6-FAF212E7A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C37AFF-B066-2EED-85C8-6E954986F2A7}"/>
              </a:ext>
            </a:extLst>
          </p:cNvPr>
          <p:cNvSpPr>
            <a:spLocks noGrp="1"/>
          </p:cNvSpPr>
          <p:nvPr>
            <p:ph type="title" idx="4294967295"/>
          </p:nvPr>
        </p:nvSpPr>
        <p:spPr>
          <a:xfrm>
            <a:off x="1045029" y="925290"/>
            <a:ext cx="10550507" cy="6566555"/>
          </a:xfrm>
        </p:spPr>
        <p:txBody>
          <a:bodyPr vert="horz" lIns="91440" tIns="45720" rIns="91440" bIns="45720" rtlCol="0" anchor="ctr">
            <a:normAutofit/>
          </a:bodyPr>
          <a:lstStyle/>
          <a:p>
            <a:r>
              <a:rPr lang="en-US" sz="4000" b="1" kern="1200" dirty="0">
                <a:solidFill>
                  <a:schemeClr val="tx1"/>
                </a:solidFill>
                <a:latin typeface="+mj-lt"/>
                <a:ea typeface="+mj-ea"/>
                <a:cs typeface="+mj-cs"/>
              </a:rPr>
              <a:t>2025 Editorial Change </a:t>
            </a:r>
            <a:r>
              <a:rPr lang="en-US" sz="4000" b="1" dirty="0"/>
              <a:t>9-5-1(g) &amp; 9-8-1(j)</a:t>
            </a:r>
            <a:br>
              <a:rPr lang="en-US" sz="4000" b="1" dirty="0"/>
            </a:br>
            <a:r>
              <a:rPr lang="en-US" sz="3200" dirty="0"/>
              <a:t>This is in reference to the use of alcohol, tobacco or illicit substances as a noncontact UNS foul. The word “contest” has been replaced with the word “game”.</a:t>
            </a:r>
            <a:br>
              <a:rPr lang="en-US" sz="4000" dirty="0"/>
            </a:br>
            <a:br>
              <a:rPr lang="en-US" sz="4000" b="1" dirty="0"/>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1AF8C3B5-34C0-13B3-CB20-D56B5BA9C8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897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DD66B1-6BDC-6B02-140C-40FBD5FE7885}"/>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72E1538-A61F-4F65-2AD9-7AC011EDC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53831D5-6E0C-D646-40D0-0DF0694A02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1C7EFBDE-DAE5-9E49-FE0F-E29C941D5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112237-71AE-39C3-C269-AF68563FF0DE}"/>
              </a:ext>
            </a:extLst>
          </p:cNvPr>
          <p:cNvSpPr>
            <a:spLocks noGrp="1"/>
          </p:cNvSpPr>
          <p:nvPr>
            <p:ph type="title" idx="4294967295"/>
          </p:nvPr>
        </p:nvSpPr>
        <p:spPr>
          <a:xfrm>
            <a:off x="1045029" y="925290"/>
            <a:ext cx="10550507" cy="5380747"/>
          </a:xfrm>
        </p:spPr>
        <p:txBody>
          <a:bodyPr vert="horz" lIns="91440" tIns="45720" rIns="91440" bIns="45720" rtlCol="0" anchor="ctr">
            <a:normAutofit fontScale="90000"/>
          </a:bodyPr>
          <a:lstStyle/>
          <a:p>
            <a:r>
              <a:rPr lang="en-US" sz="4000" kern="1200" dirty="0">
                <a:solidFill>
                  <a:schemeClr val="tx1"/>
                </a:solidFill>
                <a:latin typeface="+mj-lt"/>
                <a:ea typeface="+mj-ea"/>
                <a:cs typeface="+mj-cs"/>
              </a:rPr>
              <a:t>		</a:t>
            </a:r>
            <a:r>
              <a:rPr lang="en-US" sz="4000" b="1" kern="1200" dirty="0">
                <a:solidFill>
                  <a:schemeClr val="tx1"/>
                </a:solidFill>
                <a:latin typeface="+mj-lt"/>
                <a:ea typeface="+mj-ea"/>
                <a:cs typeface="+mj-cs"/>
              </a:rPr>
              <a:t>Review of 2024 Changes</a:t>
            </a:r>
            <a:br>
              <a:rPr lang="en-US" sz="4000" kern="1200" dirty="0">
                <a:solidFill>
                  <a:schemeClr val="tx1"/>
                </a:solidFill>
                <a:latin typeface="+mj-lt"/>
                <a:ea typeface="+mj-ea"/>
                <a:cs typeface="+mj-cs"/>
              </a:rPr>
            </a:br>
            <a:br>
              <a:rPr lang="en-US" sz="4000" kern="1200" dirty="0">
                <a:solidFill>
                  <a:schemeClr val="tx1"/>
                </a:solidFill>
                <a:latin typeface="+mj-lt"/>
                <a:ea typeface="+mj-ea"/>
                <a:cs typeface="+mj-cs"/>
              </a:rPr>
            </a:br>
            <a:r>
              <a:rPr lang="en-US" sz="3200" b="1" kern="1200" dirty="0">
                <a:solidFill>
                  <a:schemeClr val="tx1"/>
                </a:solidFill>
                <a:latin typeface="+mj-lt"/>
                <a:ea typeface="+mj-ea"/>
                <a:cs typeface="+mj-cs"/>
              </a:rPr>
              <a:t>Rule Change 1-5-1b(3): </a:t>
            </a:r>
            <a:r>
              <a:rPr lang="en-US" sz="3200" dirty="0"/>
              <a:t>The jerseys of the h</a:t>
            </a:r>
            <a:r>
              <a:rPr lang="en-US" sz="3200" kern="1200" dirty="0">
                <a:solidFill>
                  <a:schemeClr val="tx1"/>
                </a:solidFill>
                <a:latin typeface="+mj-lt"/>
                <a:ea typeface="+mj-ea"/>
                <a:cs typeface="+mj-cs"/>
              </a:rPr>
              <a:t>ome team shall all be the same dark color(s) and clearly contrasts with white.</a:t>
            </a:r>
            <a:br>
              <a:rPr lang="en-US" sz="3200" kern="1200" dirty="0">
                <a:solidFill>
                  <a:schemeClr val="tx1"/>
                </a:solidFill>
                <a:latin typeface="+mj-lt"/>
                <a:ea typeface="+mj-ea"/>
                <a:cs typeface="+mj-cs"/>
              </a:rPr>
            </a:br>
            <a:r>
              <a:rPr lang="en-US" sz="3200" b="1" kern="1200" dirty="0">
                <a:solidFill>
                  <a:schemeClr val="tx1"/>
                </a:solidFill>
                <a:latin typeface="+mj-lt"/>
                <a:ea typeface="+mj-ea"/>
                <a:cs typeface="+mj-cs"/>
              </a:rPr>
              <a:t>Editorial Change 2-32-16: </a:t>
            </a:r>
            <a:r>
              <a:rPr lang="en-US" sz="3200" kern="1200" dirty="0">
                <a:solidFill>
                  <a:schemeClr val="tx1"/>
                </a:solidFill>
                <a:latin typeface="+mj-lt"/>
                <a:ea typeface="+mj-ea"/>
                <a:cs typeface="+mj-cs"/>
              </a:rPr>
              <a:t>Defines when a player is no longer defenseless.</a:t>
            </a:r>
            <a:br>
              <a:rPr lang="en-US" sz="3200" kern="1200" dirty="0">
                <a:solidFill>
                  <a:schemeClr val="tx1"/>
                </a:solidFill>
                <a:latin typeface="+mj-lt"/>
                <a:ea typeface="+mj-ea"/>
                <a:cs typeface="+mj-cs"/>
              </a:rPr>
            </a:br>
            <a:r>
              <a:rPr lang="en-US" sz="3200" b="1" kern="1200" dirty="0">
                <a:solidFill>
                  <a:schemeClr val="tx1"/>
                </a:solidFill>
                <a:latin typeface="+mj-lt"/>
                <a:ea typeface="+mj-ea"/>
                <a:cs typeface="+mj-cs"/>
              </a:rPr>
              <a:t>Editorial Change 9-5-1g &amp; 9-8-1j: </a:t>
            </a:r>
            <a:r>
              <a:rPr lang="en-US" sz="3200" kern="1200" dirty="0">
                <a:solidFill>
                  <a:schemeClr val="tx1"/>
                </a:solidFill>
                <a:latin typeface="+mj-lt"/>
                <a:ea typeface="+mj-ea"/>
                <a:cs typeface="+mj-cs"/>
              </a:rPr>
              <a:t>Adds use of alcohol, tobacco or illicit substances as a noncontact UNS foul.</a:t>
            </a:r>
            <a:br>
              <a:rPr lang="en-US" sz="3200" kern="1200" dirty="0">
                <a:solidFill>
                  <a:schemeClr val="tx1"/>
                </a:solidFill>
                <a:latin typeface="+mj-lt"/>
                <a:ea typeface="+mj-ea"/>
                <a:cs typeface="+mj-cs"/>
              </a:rPr>
            </a:br>
            <a:r>
              <a:rPr lang="en-US" sz="3200" b="1" kern="1200" dirty="0">
                <a:solidFill>
                  <a:schemeClr val="tx1"/>
                </a:solidFill>
                <a:latin typeface="+mj-lt"/>
                <a:ea typeface="+mj-ea"/>
                <a:cs typeface="+mj-cs"/>
              </a:rPr>
              <a:t>Editorial Change 10-4-2b: </a:t>
            </a:r>
            <a:r>
              <a:rPr lang="en-US" sz="3200" dirty="0"/>
              <a:t>Most</a:t>
            </a:r>
            <a:r>
              <a:rPr lang="en-US" sz="3200" b="1" dirty="0"/>
              <a:t> </a:t>
            </a:r>
            <a:r>
              <a:rPr lang="en-US" sz="3200" dirty="0"/>
              <a:t>f</a:t>
            </a:r>
            <a:r>
              <a:rPr lang="en-US" sz="3200" kern="1200" dirty="0">
                <a:solidFill>
                  <a:schemeClr val="tx1"/>
                </a:solidFill>
                <a:latin typeface="+mj-lt"/>
                <a:ea typeface="+mj-ea"/>
                <a:cs typeface="+mj-cs"/>
              </a:rPr>
              <a:t>ouls that occur behind the LOS during loose ball plays will be enforced from the basic spot (previous spot)</a:t>
            </a:r>
            <a:r>
              <a:rPr lang="en-US" sz="4000" dirty="0"/>
              <a:t>.</a:t>
            </a:r>
            <a:br>
              <a:rPr lang="en-US" sz="2300"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ED88E299-B100-2B1C-FF9E-08E31F0091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901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17C5AD-D9DC-EC82-496A-2E5F493B777D}"/>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348860C5-E25A-77C3-CAB5-E9ED29F11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FA09EAA-6A1B-DDA4-785C-9F95F6D199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E17A1AB-FE3A-02C1-4A61-A3B96DAB0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D4F9B9-1EA0-BD0E-A9C3-C125AC4E4072}"/>
              </a:ext>
            </a:extLst>
          </p:cNvPr>
          <p:cNvSpPr>
            <a:spLocks noGrp="1"/>
          </p:cNvSpPr>
          <p:nvPr>
            <p:ph type="title" idx="4294967295"/>
          </p:nvPr>
        </p:nvSpPr>
        <p:spPr>
          <a:xfrm>
            <a:off x="1045029" y="925290"/>
            <a:ext cx="10550507" cy="6484033"/>
          </a:xfrm>
        </p:spPr>
        <p:txBody>
          <a:bodyPr vert="horz" lIns="91440" tIns="45720" rIns="91440" bIns="45720" rtlCol="0" anchor="ctr">
            <a:normAutofit fontScale="90000"/>
          </a:bodyPr>
          <a:lstStyle/>
          <a:p>
            <a:r>
              <a:rPr lang="en-US" sz="4000" kern="1200" dirty="0">
                <a:solidFill>
                  <a:schemeClr val="tx1"/>
                </a:solidFill>
                <a:latin typeface="+mj-lt"/>
                <a:ea typeface="+mj-ea"/>
                <a:cs typeface="+mj-cs"/>
              </a:rPr>
              <a:t>	</a:t>
            </a:r>
            <a:r>
              <a:rPr lang="en-US" sz="4000" b="1" kern="1200" dirty="0">
                <a:solidFill>
                  <a:schemeClr val="tx1"/>
                </a:solidFill>
                <a:latin typeface="+mj-lt"/>
                <a:ea typeface="+mj-ea"/>
                <a:cs typeface="+mj-cs"/>
              </a:rPr>
              <a:t>2025 Rule Change 1-5-1-b(2)b1&amp; 1-5-1b(3)b1</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3200" kern="1200" dirty="0">
                <a:solidFill>
                  <a:schemeClr val="tx1"/>
                </a:solidFill>
                <a:latin typeface="+mj-lt"/>
                <a:ea typeface="+mj-ea"/>
                <a:cs typeface="+mj-cs"/>
              </a:rPr>
              <a:t>The body of the jersey shall contain only the listed allowable adornments and accessory patterns in a color(s) that contrasts to white: (1) as the jersey number(s), required in 1-5-1(c ) or as the school’s nickname, school logo, </a:t>
            </a:r>
            <a:r>
              <a:rPr lang="en-US" sz="3200" kern="1200" dirty="0">
                <a:solidFill>
                  <a:schemeClr val="tx1"/>
                </a:solidFill>
                <a:highlight>
                  <a:srgbClr val="FFFF00"/>
                </a:highlight>
                <a:latin typeface="+mj-lt"/>
                <a:ea typeface="+mj-ea"/>
                <a:cs typeface="+mj-cs"/>
              </a:rPr>
              <a:t>school mascot</a:t>
            </a:r>
            <a:r>
              <a:rPr lang="en-US" sz="3200" kern="1200" dirty="0">
                <a:solidFill>
                  <a:schemeClr val="tx1"/>
                </a:solidFill>
                <a:latin typeface="+mj-lt"/>
                <a:ea typeface="+mj-ea"/>
                <a:cs typeface="+mj-cs"/>
              </a:rPr>
              <a:t>, school name and/or player name within the body and/or on the shoulders.</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4000" kern="1200" dirty="0">
                <a:solidFill>
                  <a:schemeClr val="tx1"/>
                </a:solidFill>
                <a:latin typeface="+mj-lt"/>
                <a:ea typeface="+mj-ea"/>
                <a:cs typeface="+mj-cs"/>
              </a:rPr>
              <a:t>	</a:t>
            </a:r>
            <a:br>
              <a:rPr lang="en-US" sz="4000" kern="1200" dirty="0">
                <a:solidFill>
                  <a:schemeClr val="tx1"/>
                </a:solidFill>
                <a:latin typeface="+mj-lt"/>
                <a:ea typeface="+mj-ea"/>
                <a:cs typeface="+mj-cs"/>
              </a:rPr>
            </a:br>
            <a:br>
              <a:rPr lang="en-US" sz="4000" kern="1200" dirty="0">
                <a:solidFill>
                  <a:schemeClr val="tx1"/>
                </a:solidFill>
                <a:latin typeface="+mj-lt"/>
                <a:ea typeface="+mj-ea"/>
                <a:cs typeface="+mj-cs"/>
              </a:rPr>
            </a:br>
            <a:br>
              <a:rPr lang="en-US" sz="4000" kern="1200" dirty="0">
                <a:solidFill>
                  <a:schemeClr val="tx1"/>
                </a:solidFill>
                <a:latin typeface="+mj-lt"/>
                <a:ea typeface="+mj-ea"/>
                <a:cs typeface="+mj-cs"/>
              </a:rPr>
            </a:br>
            <a:br>
              <a:rPr lang="en-US" sz="2300" kern="1200" dirty="0">
                <a:solidFill>
                  <a:schemeClr val="tx1"/>
                </a:solidFill>
                <a:latin typeface="+mj-lt"/>
                <a:ea typeface="+mj-ea"/>
                <a:cs typeface="+mj-cs"/>
              </a:rPr>
            </a:br>
            <a:br>
              <a:rPr lang="en-US" sz="2300"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D56769DE-2CD8-2684-B44F-D9683D5F6F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3233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32EF8-3CA4-4C0B-CED4-4E2AD94CAE64}"/>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F8EF9494-6457-8A13-4DC0-E26D4CC0FB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A776C98-D844-9F65-BEB4-4FF043F91C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AA462F6F-BF0A-2EFB-CFCF-FD9BE082C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5971C4-3299-0BE3-75B6-25953EA81BC6}"/>
              </a:ext>
            </a:extLst>
          </p:cNvPr>
          <p:cNvSpPr>
            <a:spLocks noGrp="1"/>
          </p:cNvSpPr>
          <p:nvPr>
            <p:ph type="title" idx="4294967295"/>
          </p:nvPr>
        </p:nvSpPr>
        <p:spPr>
          <a:xfrm>
            <a:off x="1045029" y="925290"/>
            <a:ext cx="10550507" cy="6484033"/>
          </a:xfrm>
        </p:spPr>
        <p:txBody>
          <a:bodyPr vert="horz" lIns="91440" tIns="45720" rIns="91440" bIns="45720" rtlCol="0" anchor="ctr">
            <a:normAutofit fontScale="90000"/>
          </a:bodyPr>
          <a:lstStyle/>
          <a:p>
            <a:r>
              <a:rPr lang="en-US" sz="4000" kern="1200" dirty="0">
                <a:solidFill>
                  <a:schemeClr val="tx1"/>
                </a:solidFill>
                <a:latin typeface="+mj-lt"/>
                <a:ea typeface="+mj-ea"/>
                <a:cs typeface="+mj-cs"/>
              </a:rPr>
              <a:t>	</a:t>
            </a:r>
            <a:r>
              <a:rPr lang="en-US" sz="4000" b="1" kern="1200" dirty="0">
                <a:solidFill>
                  <a:schemeClr val="tx1"/>
                </a:solidFill>
                <a:latin typeface="+mj-lt"/>
                <a:ea typeface="+mj-ea"/>
                <a:cs typeface="+mj-cs"/>
              </a:rPr>
              <a:t>2025 Rule Change 1-5-</a:t>
            </a:r>
            <a:r>
              <a:rPr lang="en-US" sz="4000" b="1" dirty="0"/>
              <a:t>1</a:t>
            </a:r>
            <a:r>
              <a:rPr lang="en-US" sz="4000" b="1" kern="1200" dirty="0">
                <a:solidFill>
                  <a:schemeClr val="tx1"/>
                </a:solidFill>
                <a:latin typeface="+mj-lt"/>
                <a:ea typeface="+mj-ea"/>
                <a:cs typeface="+mj-cs"/>
              </a:rPr>
              <a:t>-d(5) a 4 &amp; 5</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3200" kern="1200" dirty="0">
                <a:solidFill>
                  <a:schemeClr val="tx1"/>
                </a:solidFill>
                <a:latin typeface="+mj-lt"/>
                <a:ea typeface="+mj-ea"/>
                <a:cs typeface="+mj-cs"/>
              </a:rPr>
              <a:t>A single tooth and mouth protector (intraoral) which shall:</a:t>
            </a:r>
            <a:br>
              <a:rPr lang="en-US" sz="3200" kern="1200" dirty="0">
                <a:solidFill>
                  <a:schemeClr val="tx1"/>
                </a:solidFill>
                <a:latin typeface="+mj-lt"/>
                <a:ea typeface="+mj-ea"/>
                <a:cs typeface="+mj-cs"/>
              </a:rPr>
            </a:br>
            <a:r>
              <a:rPr lang="en-US" sz="3200" kern="1200" dirty="0">
                <a:solidFill>
                  <a:schemeClr val="tx1"/>
                </a:solidFill>
                <a:highlight>
                  <a:srgbClr val="FFFF00"/>
                </a:highlight>
                <a:latin typeface="+mj-lt"/>
                <a:ea typeface="+mj-ea"/>
                <a:cs typeface="+mj-cs"/>
              </a:rPr>
              <a:t>(4) not include any attachment(s) that do not serve a purpose and function in protecting teeth or mouth (effective 2026; and </a:t>
            </a:r>
            <a:br>
              <a:rPr lang="en-US" sz="3200" kern="1200" dirty="0">
                <a:solidFill>
                  <a:schemeClr val="tx1"/>
                </a:solidFill>
                <a:highlight>
                  <a:srgbClr val="FFFF00"/>
                </a:highlight>
                <a:latin typeface="+mj-lt"/>
                <a:ea typeface="+mj-ea"/>
                <a:cs typeface="+mj-cs"/>
              </a:rPr>
            </a:br>
            <a:r>
              <a:rPr lang="en-US" sz="3200" kern="1200" dirty="0">
                <a:solidFill>
                  <a:schemeClr val="tx1"/>
                </a:solidFill>
                <a:highlight>
                  <a:srgbClr val="FFFF00"/>
                </a:highlight>
                <a:latin typeface="+mj-lt"/>
                <a:ea typeface="+mj-ea"/>
                <a:cs typeface="+mj-cs"/>
              </a:rPr>
              <a:t>(5) not include anything on it that is a health or risk issue and can pose a danger to themselves or othe</a:t>
            </a:r>
            <a:r>
              <a:rPr lang="en-US" sz="3200" dirty="0">
                <a:highlight>
                  <a:srgbClr val="FFFF00"/>
                </a:highlight>
              </a:rPr>
              <a:t>r </a:t>
            </a:r>
            <a:r>
              <a:rPr lang="en-US" sz="3200" kern="1200" dirty="0">
                <a:solidFill>
                  <a:schemeClr val="tx1"/>
                </a:solidFill>
                <a:highlight>
                  <a:srgbClr val="FFFF00"/>
                </a:highlight>
                <a:latin typeface="+mj-lt"/>
                <a:ea typeface="+mj-ea"/>
                <a:cs typeface="+mj-cs"/>
              </a:rPr>
              <a:t>players (effective 2026)</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4000" kern="1200" dirty="0">
                <a:solidFill>
                  <a:schemeClr val="tx1"/>
                </a:solidFill>
                <a:latin typeface="+mj-lt"/>
                <a:ea typeface="+mj-ea"/>
                <a:cs typeface="+mj-cs"/>
              </a:rPr>
              <a:t>	</a:t>
            </a:r>
            <a:br>
              <a:rPr lang="en-US" sz="4000" kern="1200" dirty="0">
                <a:solidFill>
                  <a:schemeClr val="tx1"/>
                </a:solidFill>
                <a:latin typeface="+mj-lt"/>
                <a:ea typeface="+mj-ea"/>
                <a:cs typeface="+mj-cs"/>
              </a:rPr>
            </a:br>
            <a:br>
              <a:rPr lang="en-US" sz="4000" kern="1200" dirty="0">
                <a:solidFill>
                  <a:schemeClr val="tx1"/>
                </a:solidFill>
                <a:latin typeface="+mj-lt"/>
                <a:ea typeface="+mj-ea"/>
                <a:cs typeface="+mj-cs"/>
              </a:rPr>
            </a:br>
            <a:br>
              <a:rPr lang="en-US" sz="2300" kern="1200" dirty="0">
                <a:solidFill>
                  <a:schemeClr val="tx1"/>
                </a:solidFill>
                <a:latin typeface="+mj-lt"/>
                <a:ea typeface="+mj-ea"/>
                <a:cs typeface="+mj-cs"/>
              </a:rPr>
            </a:br>
            <a:br>
              <a:rPr lang="en-US" sz="2300"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A3069BEC-7FF7-91E6-C054-7310FB7088A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9722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03FA3-625F-A2F6-2BE1-CA7B736D0CCA}"/>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C9AE455-51A5-25E5-B8C3-1DC9CCBCB9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7821B9F-7CA2-9036-F52B-94FF84367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4758F454-D1C0-A36A-5261-0E359DC9B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2B17EE-0EF4-2C74-2394-5BD3CBE20CCB}"/>
              </a:ext>
            </a:extLst>
          </p:cNvPr>
          <p:cNvSpPr>
            <a:spLocks noGrp="1"/>
          </p:cNvSpPr>
          <p:nvPr>
            <p:ph type="title" idx="4294967295"/>
          </p:nvPr>
        </p:nvSpPr>
        <p:spPr>
          <a:xfrm>
            <a:off x="1045029" y="925290"/>
            <a:ext cx="10550507" cy="6566555"/>
          </a:xfrm>
        </p:spPr>
        <p:txBody>
          <a:bodyPr vert="horz" lIns="91440" tIns="45720" rIns="91440" bIns="45720" rtlCol="0" anchor="ctr">
            <a:normAutofit fontScale="90000"/>
          </a:bodyPr>
          <a:lstStyle/>
          <a:p>
            <a:r>
              <a:rPr lang="en-US" sz="4000" kern="1200" dirty="0">
                <a:solidFill>
                  <a:schemeClr val="tx1"/>
                </a:solidFill>
                <a:latin typeface="+mj-lt"/>
                <a:ea typeface="+mj-ea"/>
                <a:cs typeface="+mj-cs"/>
              </a:rPr>
              <a:t>	</a:t>
            </a:r>
            <a:r>
              <a:rPr lang="en-US" sz="4000" b="1" kern="1200" dirty="0">
                <a:solidFill>
                  <a:schemeClr val="tx1"/>
                </a:solidFill>
                <a:latin typeface="+mj-lt"/>
                <a:ea typeface="+mj-ea"/>
                <a:cs typeface="+mj-cs"/>
              </a:rPr>
              <a:t>2025 Rule Change 1-5-2-d</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3200" kern="1200" dirty="0">
                <a:solidFill>
                  <a:schemeClr val="tx1"/>
                </a:solidFill>
                <a:highlight>
                  <a:srgbClr val="FFFF00"/>
                </a:highlight>
                <a:latin typeface="+mj-lt"/>
                <a:ea typeface="+mj-ea"/>
                <a:cs typeface="+mj-cs"/>
              </a:rPr>
              <a:t>Effective 2027, arm sleeves, whether attached to a shirt or unattached, manufactured to enhance contact with the football or opponent must meet SFIA Specification at the time of manufacturing. Arm sleeves must have a permanent exact replica of the SFIA arm sleeve seal (meets SFIA Specification) that must be visible and appear legibly on the exterior of the arm sleeve.</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4000" kern="1200" dirty="0">
                <a:solidFill>
                  <a:schemeClr val="tx1"/>
                </a:solidFill>
                <a:latin typeface="+mj-lt"/>
                <a:ea typeface="+mj-ea"/>
                <a:cs typeface="+mj-cs"/>
              </a:rPr>
              <a:t>	</a:t>
            </a:r>
            <a:br>
              <a:rPr lang="en-US" sz="4000" kern="1200" dirty="0">
                <a:solidFill>
                  <a:schemeClr val="tx1"/>
                </a:solidFill>
                <a:latin typeface="+mj-lt"/>
                <a:ea typeface="+mj-ea"/>
                <a:cs typeface="+mj-cs"/>
              </a:rPr>
            </a:br>
            <a:br>
              <a:rPr lang="en-US" sz="4000" kern="1200" dirty="0">
                <a:solidFill>
                  <a:schemeClr val="tx1"/>
                </a:solidFill>
                <a:latin typeface="+mj-lt"/>
                <a:ea typeface="+mj-ea"/>
                <a:cs typeface="+mj-cs"/>
              </a:rPr>
            </a:br>
            <a:br>
              <a:rPr lang="en-US" sz="2300" kern="1200" dirty="0">
                <a:solidFill>
                  <a:schemeClr val="tx1"/>
                </a:solidFill>
                <a:latin typeface="+mj-lt"/>
                <a:ea typeface="+mj-ea"/>
                <a:cs typeface="+mj-cs"/>
              </a:rPr>
            </a:br>
            <a:br>
              <a:rPr lang="en-US" sz="2300"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56F4ECC7-C2D1-FB1D-D485-6135D18E0C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6404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in product photo">
            <a:extLst>
              <a:ext uri="{FF2B5EF4-FFF2-40B4-BE49-F238E27FC236}">
                <a16:creationId xmlns:a16="http://schemas.microsoft.com/office/drawing/2014/main" id="{4FCB4D64-7CE5-E89D-5A67-5A0C89E563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3300" y="876300"/>
            <a:ext cx="5105400" cy="510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4217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801CD-CB78-F820-8AC1-A6646947DA2F}"/>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66EBFDC-EE91-2097-D40C-25D33081F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CCED817-EB5C-7EC9-09B3-F1C7B0A97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4D1EEA95-CB11-ECED-459B-F2A7C7BE0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3524F5-553A-5A06-3C19-587614C6738A}"/>
              </a:ext>
            </a:extLst>
          </p:cNvPr>
          <p:cNvSpPr>
            <a:spLocks noGrp="1"/>
          </p:cNvSpPr>
          <p:nvPr>
            <p:ph type="title" idx="4294967295"/>
          </p:nvPr>
        </p:nvSpPr>
        <p:spPr>
          <a:xfrm>
            <a:off x="1045029" y="925290"/>
            <a:ext cx="10550507" cy="6566555"/>
          </a:xfrm>
        </p:spPr>
        <p:txBody>
          <a:bodyPr vert="horz" lIns="91440" tIns="45720" rIns="91440" bIns="45720" rtlCol="0" anchor="ctr">
            <a:normAutofit fontScale="90000"/>
          </a:bodyPr>
          <a:lstStyle/>
          <a:p>
            <a:r>
              <a:rPr lang="en-US" sz="4000" kern="1200" dirty="0">
                <a:solidFill>
                  <a:schemeClr val="tx1"/>
                </a:solidFill>
                <a:latin typeface="+mj-lt"/>
                <a:ea typeface="+mj-ea"/>
                <a:cs typeface="+mj-cs"/>
              </a:rPr>
              <a:t>	</a:t>
            </a:r>
            <a:r>
              <a:rPr lang="en-US" sz="4000" b="1" kern="1200" dirty="0">
                <a:solidFill>
                  <a:schemeClr val="tx1"/>
                </a:solidFill>
                <a:latin typeface="+mj-lt"/>
                <a:ea typeface="+mj-ea"/>
                <a:cs typeface="+mj-cs"/>
              </a:rPr>
              <a:t>2025 Rule Change 1-5-3-c 2, 3 &amp; 6</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3600" kern="1200" dirty="0">
                <a:solidFill>
                  <a:schemeClr val="tx1"/>
                </a:solidFill>
                <a:latin typeface="+mj-lt"/>
                <a:ea typeface="+mj-ea"/>
                <a:cs typeface="+mj-cs"/>
              </a:rPr>
              <a:t>The following Other Illegal Equipment:</a:t>
            </a:r>
            <a:br>
              <a:rPr lang="en-US" sz="4000" b="1" kern="1200" dirty="0">
                <a:solidFill>
                  <a:schemeClr val="tx1"/>
                </a:solidFill>
                <a:latin typeface="+mj-lt"/>
                <a:ea typeface="+mj-ea"/>
                <a:cs typeface="+mj-cs"/>
              </a:rPr>
            </a:br>
            <a:r>
              <a:rPr lang="en-US" sz="3200" kern="1200" dirty="0">
                <a:solidFill>
                  <a:schemeClr val="tx1"/>
                </a:solidFill>
                <a:latin typeface="+mj-lt"/>
                <a:ea typeface="+mj-ea"/>
                <a:cs typeface="+mj-cs"/>
              </a:rPr>
              <a:t>(2) Except during an outside 9-yard mark conference, electronic </a:t>
            </a:r>
            <a:r>
              <a:rPr lang="en-US" sz="3200" kern="1200" dirty="0">
                <a:solidFill>
                  <a:schemeClr val="tx1"/>
                </a:solidFill>
                <a:highlight>
                  <a:srgbClr val="FFFF00"/>
                </a:highlight>
                <a:latin typeface="+mj-lt"/>
                <a:ea typeface="+mj-ea"/>
                <a:cs typeface="+mj-cs"/>
              </a:rPr>
              <a:t>audio or non-fixed video</a:t>
            </a:r>
            <a:r>
              <a:rPr lang="en-US" sz="3200" kern="1200" dirty="0">
                <a:solidFill>
                  <a:schemeClr val="tx1"/>
                </a:solidFill>
                <a:latin typeface="+mj-lt"/>
                <a:ea typeface="+mj-ea"/>
                <a:cs typeface="+mj-cs"/>
              </a:rPr>
              <a:t> communication devices used to communicate with a player.</a:t>
            </a:r>
            <a:br>
              <a:rPr lang="en-US" sz="4000" b="1" kern="1200" dirty="0">
                <a:solidFill>
                  <a:schemeClr val="tx1"/>
                </a:solidFill>
                <a:latin typeface="+mj-lt"/>
                <a:ea typeface="+mj-ea"/>
                <a:cs typeface="+mj-cs"/>
              </a:rPr>
            </a:br>
            <a:r>
              <a:rPr lang="en-US" sz="3600" kern="1200" dirty="0">
                <a:solidFill>
                  <a:schemeClr val="tx1"/>
                </a:solidFill>
                <a:highlight>
                  <a:srgbClr val="FFFF00"/>
                </a:highlight>
                <a:latin typeface="+mj-lt"/>
                <a:ea typeface="+mj-ea"/>
                <a:cs typeface="+mj-cs"/>
              </a:rPr>
              <a:t>(3) </a:t>
            </a:r>
            <a:r>
              <a:rPr lang="en-US" sz="3200" kern="1200" dirty="0">
                <a:solidFill>
                  <a:schemeClr val="tx1"/>
                </a:solidFill>
                <a:highlight>
                  <a:srgbClr val="FFFF00"/>
                </a:highlight>
                <a:latin typeface="+mj-lt"/>
                <a:ea typeface="+mj-ea"/>
                <a:cs typeface="+mj-cs"/>
              </a:rPr>
              <a:t>Any audio (microphone) or video (camera) device worn by a player during the game.</a:t>
            </a:r>
            <a:br>
              <a:rPr lang="en-US" sz="3200" kern="1200" dirty="0">
                <a:solidFill>
                  <a:schemeClr val="tx1"/>
                </a:solidFill>
                <a:highlight>
                  <a:srgbClr val="FFFF00"/>
                </a:highlight>
                <a:latin typeface="+mj-lt"/>
                <a:ea typeface="+mj-ea"/>
                <a:cs typeface="+mj-cs"/>
              </a:rPr>
            </a:br>
            <a:r>
              <a:rPr lang="en-US" sz="3200" kern="1200" dirty="0">
                <a:solidFill>
                  <a:schemeClr val="tx1"/>
                </a:solidFill>
                <a:latin typeface="+mj-lt"/>
                <a:ea typeface="+mj-ea"/>
                <a:cs typeface="+mj-cs"/>
              </a:rPr>
              <a:t>(6) Jerseys, undershirts or exterior arm covers/pads manufactured to enhance contact with the football or opponent </a:t>
            </a:r>
            <a:r>
              <a:rPr lang="en-US" sz="3200" kern="1200" dirty="0">
                <a:solidFill>
                  <a:schemeClr val="tx1"/>
                </a:solidFill>
                <a:highlight>
                  <a:srgbClr val="FFFF00"/>
                </a:highlight>
                <a:latin typeface="+mj-lt"/>
                <a:ea typeface="+mj-ea"/>
                <a:cs typeface="+mj-cs"/>
              </a:rPr>
              <a:t>(through 2026. Effective 2027, jerseys or pads manufactured to enhance contact with the football or opponent.</a:t>
            </a:r>
            <a:br>
              <a:rPr lang="en-US" sz="4000" b="1" kern="1200" dirty="0">
                <a:solidFill>
                  <a:schemeClr val="tx1"/>
                </a:solidFill>
                <a:highlight>
                  <a:srgbClr val="FFFF00"/>
                </a:highlight>
                <a:latin typeface="+mj-lt"/>
                <a:ea typeface="+mj-ea"/>
                <a:cs typeface="+mj-cs"/>
              </a:rPr>
            </a:br>
            <a:br>
              <a:rPr lang="en-US" sz="4000" b="1" kern="1200" dirty="0">
                <a:solidFill>
                  <a:schemeClr val="tx1"/>
                </a:solidFill>
                <a:latin typeface="+mj-lt"/>
                <a:ea typeface="+mj-ea"/>
                <a:cs typeface="+mj-cs"/>
              </a:rPr>
            </a:br>
            <a:br>
              <a:rPr lang="en-US" sz="2300" kern="1200" dirty="0">
                <a:solidFill>
                  <a:schemeClr val="tx1"/>
                </a:solidFill>
                <a:latin typeface="+mj-lt"/>
                <a:ea typeface="+mj-ea"/>
                <a:cs typeface="+mj-cs"/>
              </a:rPr>
            </a:br>
            <a:br>
              <a:rPr lang="en-US" sz="2300"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9AD81AF3-0921-9F88-916D-73FC6852D6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4973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2C694-FAFC-1A54-7009-6D63460CEDEE}"/>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D4C69B4-03F4-0972-C29E-6F0B49EBEB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64D2559-067C-BEB3-542D-4EA8EC17D9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323C2C94-EBD3-48E0-1A9E-8F9D97803A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4C73BF-71BA-2F08-6BFF-ED30C0815EDC}"/>
              </a:ext>
            </a:extLst>
          </p:cNvPr>
          <p:cNvSpPr>
            <a:spLocks noGrp="1"/>
          </p:cNvSpPr>
          <p:nvPr>
            <p:ph type="title" idx="4294967295"/>
          </p:nvPr>
        </p:nvSpPr>
        <p:spPr>
          <a:xfrm>
            <a:off x="1045029" y="925290"/>
            <a:ext cx="10550507" cy="6566555"/>
          </a:xfrm>
        </p:spPr>
        <p:txBody>
          <a:bodyPr vert="horz" lIns="91440" tIns="45720" rIns="91440" bIns="45720" rtlCol="0" anchor="ctr">
            <a:normAutofit fontScale="90000"/>
          </a:bodyPr>
          <a:lstStyle/>
          <a:p>
            <a:r>
              <a:rPr lang="en-US" sz="4000" b="1" kern="1200" dirty="0">
                <a:solidFill>
                  <a:schemeClr val="tx1"/>
                </a:solidFill>
                <a:latin typeface="+mj-lt"/>
                <a:ea typeface="+mj-ea"/>
                <a:cs typeface="+mj-cs"/>
              </a:rPr>
              <a:t>2025 Rule Change 3-4-2(d) &amp; 4-3-1 EXCEPTION</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3200" kern="1200" dirty="0">
                <a:solidFill>
                  <a:schemeClr val="tx1"/>
                </a:solidFill>
                <a:latin typeface="+mj-lt"/>
                <a:ea typeface="+mj-ea"/>
                <a:cs typeface="+mj-cs"/>
              </a:rPr>
              <a:t>The game clock shall start with the ready for play on a down beginning with the  snap if the game clock was stopped for any reason other than specified in Rule 3-4-3 or an untimed down:</a:t>
            </a:r>
            <a:br>
              <a:rPr lang="en-US" sz="3200" kern="1200" dirty="0">
                <a:solidFill>
                  <a:schemeClr val="tx1"/>
                </a:solidFill>
                <a:latin typeface="+mj-lt"/>
                <a:ea typeface="+mj-ea"/>
                <a:cs typeface="+mj-cs"/>
              </a:rPr>
            </a:br>
            <a:r>
              <a:rPr lang="en-US" sz="3200" kern="1200" dirty="0">
                <a:solidFill>
                  <a:schemeClr val="tx1"/>
                </a:solidFill>
                <a:highlight>
                  <a:srgbClr val="FFFF00"/>
                </a:highlight>
                <a:latin typeface="+mj-lt"/>
                <a:ea typeface="+mj-ea"/>
                <a:cs typeface="+mj-cs"/>
              </a:rPr>
              <a:t>d. Team A forward fumble out of bounds.</a:t>
            </a:r>
            <a:br>
              <a:rPr lang="en-US" sz="3200" kern="1200" dirty="0">
                <a:solidFill>
                  <a:schemeClr val="tx1"/>
                </a:solidFill>
                <a:highlight>
                  <a:srgbClr val="FFFF00"/>
                </a:highlight>
                <a:latin typeface="+mj-lt"/>
                <a:ea typeface="+mj-ea"/>
                <a:cs typeface="+mj-cs"/>
              </a:rPr>
            </a:br>
            <a:br>
              <a:rPr lang="en-US" sz="3200" kern="1200" dirty="0">
                <a:solidFill>
                  <a:schemeClr val="tx1"/>
                </a:solidFill>
                <a:highlight>
                  <a:srgbClr val="FFFF00"/>
                </a:highlight>
                <a:latin typeface="+mj-lt"/>
                <a:ea typeface="+mj-ea"/>
                <a:cs typeface="+mj-cs"/>
              </a:rPr>
            </a:br>
            <a:r>
              <a:rPr lang="en-US" sz="3200" kern="1200" dirty="0">
                <a:solidFill>
                  <a:schemeClr val="tx1"/>
                </a:solidFill>
                <a:highlight>
                  <a:srgbClr val="FFFF00"/>
                </a:highlight>
                <a:latin typeface="+mj-lt"/>
                <a:ea typeface="+mj-ea"/>
                <a:cs typeface="+mj-cs"/>
              </a:rPr>
              <a:t>4-3-1 </a:t>
            </a:r>
            <a:r>
              <a:rPr lang="en-US" sz="3200" kern="1200" dirty="0" err="1">
                <a:solidFill>
                  <a:schemeClr val="tx1"/>
                </a:solidFill>
                <a:highlight>
                  <a:srgbClr val="FFFF00"/>
                </a:highlight>
                <a:latin typeface="+mj-lt"/>
                <a:ea typeface="+mj-ea"/>
                <a:cs typeface="+mj-cs"/>
              </a:rPr>
              <a:t>Exc</a:t>
            </a:r>
            <a:r>
              <a:rPr lang="en-US" sz="3200" kern="1200" dirty="0">
                <a:solidFill>
                  <a:schemeClr val="tx1"/>
                </a:solidFill>
                <a:highlight>
                  <a:srgbClr val="FFFF00"/>
                </a:highlight>
                <a:latin typeface="+mj-lt"/>
                <a:ea typeface="+mj-ea"/>
                <a:cs typeface="+mj-cs"/>
              </a:rPr>
              <a:t>: When a forward fumble goes out of bounds or is ruled out of bounds between goal lines, the ball shall be returned to the spot of the fumble.</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2300" kern="1200" dirty="0">
                <a:solidFill>
                  <a:schemeClr val="tx1"/>
                </a:solidFill>
                <a:latin typeface="+mj-lt"/>
                <a:ea typeface="+mj-ea"/>
                <a:cs typeface="+mj-cs"/>
              </a:rPr>
            </a:br>
            <a:br>
              <a:rPr lang="en-US" sz="2300"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D4D54A69-2386-2A11-CE99-EBA22D1B4FA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3509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CA476-2639-A74B-3762-6CCD5E306194}"/>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4BEAAC06-1D71-DE75-B237-2D5D9A2344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8BBC92C-F602-E1A6-E6E2-38FCF46649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10C31D74-A5B3-261E-D19C-AC1EED3CB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FB4554-18AC-3247-BF72-31844055B598}"/>
              </a:ext>
            </a:extLst>
          </p:cNvPr>
          <p:cNvSpPr>
            <a:spLocks noGrp="1"/>
          </p:cNvSpPr>
          <p:nvPr>
            <p:ph type="title" idx="4294967295"/>
          </p:nvPr>
        </p:nvSpPr>
        <p:spPr>
          <a:xfrm>
            <a:off x="1045029" y="925290"/>
            <a:ext cx="10550507" cy="6566555"/>
          </a:xfrm>
        </p:spPr>
        <p:txBody>
          <a:bodyPr vert="horz" lIns="91440" tIns="45720" rIns="91440" bIns="45720" rtlCol="0" anchor="ctr">
            <a:normAutofit/>
          </a:bodyPr>
          <a:lstStyle/>
          <a:p>
            <a:r>
              <a:rPr lang="en-US" sz="4000" b="1" kern="1200" dirty="0">
                <a:solidFill>
                  <a:schemeClr val="tx1"/>
                </a:solidFill>
                <a:latin typeface="+mj-lt"/>
                <a:ea typeface="+mj-ea"/>
                <a:cs typeface="+mj-cs"/>
              </a:rPr>
              <a:t>2025 Rule Change 9-6 Penalty</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r>
              <a:rPr lang="en-US" sz="3200" kern="1200" dirty="0">
                <a:solidFill>
                  <a:schemeClr val="tx1"/>
                </a:solidFill>
                <a:latin typeface="+mj-lt"/>
                <a:ea typeface="+mj-ea"/>
                <a:cs typeface="+mj-cs"/>
              </a:rPr>
              <a:t>10-4-4-b for penalty enforcement for illegal participation has been deleted. Last year, the penalties under 9-6-4b-f (of which this </a:t>
            </a:r>
            <a:r>
              <a:rPr lang="en-US" sz="3200" kern="1200">
                <a:solidFill>
                  <a:schemeClr val="tx1"/>
                </a:solidFill>
                <a:latin typeface="+mj-lt"/>
                <a:ea typeface="+mj-ea"/>
                <a:cs typeface="+mj-cs"/>
              </a:rPr>
              <a:t>rule references) were </a:t>
            </a:r>
            <a:r>
              <a:rPr lang="en-US" sz="3200" kern="1200" dirty="0">
                <a:solidFill>
                  <a:schemeClr val="tx1"/>
                </a:solidFill>
                <a:latin typeface="+mj-lt"/>
                <a:ea typeface="+mj-ea"/>
                <a:cs typeface="+mj-cs"/>
              </a:rPr>
              <a:t>enforced from the previous spot. Now, all penalties for illegal participation will be 15 yard live ball penalties enforced from the basic spot.</a:t>
            </a: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4000" b="1" kern="1200" dirty="0">
                <a:solidFill>
                  <a:schemeClr val="tx1"/>
                </a:solidFill>
                <a:latin typeface="+mj-lt"/>
                <a:ea typeface="+mj-ea"/>
                <a:cs typeface="+mj-cs"/>
              </a:rPr>
            </a:br>
            <a:br>
              <a:rPr lang="en-US" sz="2300" kern="1200" dirty="0">
                <a:solidFill>
                  <a:schemeClr val="tx1"/>
                </a:solidFill>
                <a:latin typeface="+mj-lt"/>
                <a:ea typeface="+mj-ea"/>
                <a:cs typeface="+mj-cs"/>
              </a:rPr>
            </a:br>
            <a:endParaRPr lang="en-US" sz="2300" kern="1200" dirty="0">
              <a:solidFill>
                <a:schemeClr val="tx1"/>
              </a:solidFill>
              <a:latin typeface="+mj-lt"/>
              <a:ea typeface="+mj-ea"/>
              <a:cs typeface="+mj-cs"/>
            </a:endParaRPr>
          </a:p>
        </p:txBody>
      </p:sp>
      <p:cxnSp>
        <p:nvCxnSpPr>
          <p:cNvPr id="22" name="Straight Connector 21">
            <a:extLst>
              <a:ext uri="{FF2B5EF4-FFF2-40B4-BE49-F238E27FC236}">
                <a16:creationId xmlns:a16="http://schemas.microsoft.com/office/drawing/2014/main" id="{7E89A809-AE8F-B320-C1DA-2597EB47D9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6711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184</TotalTime>
  <Words>1054</Words>
  <Application>Microsoft Office PowerPoint</Application>
  <PresentationFormat>Widescreen</PresentationFormat>
  <Paragraphs>13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Aptos</vt:lpstr>
      <vt:lpstr>Aptos Display</vt:lpstr>
      <vt:lpstr>Arial</vt:lpstr>
      <vt:lpstr>Office Theme</vt:lpstr>
      <vt:lpstr>       2025 NFHS Football    Rule &amp; Editorial Changes               Dan  Donermeyer, WMFOA Rules Interpreter 6-25-25</vt:lpstr>
      <vt:lpstr>  Review of 2024 Changes  Rule Change 1-5-1b(3): The jerseys of the home team shall all be the same dark color(s) and clearly contrasts with white. Editorial Change 2-32-16: Defines when a player is no longer defenseless. Editorial Change 9-5-1g &amp; 9-8-1j: Adds use of alcohol, tobacco or illicit substances as a noncontact UNS foul. Editorial Change 10-4-2b: Most fouls that occur behind the LOS during loose ball plays will be enforced from the basic spot (previous spot). </vt:lpstr>
      <vt:lpstr> 2025 Rule Change 1-5-1-b(2)b1&amp; 1-5-1b(3)b1  The body of the jersey shall contain only the listed allowable adornments and accessory patterns in a color(s) that contrasts to white: (1) as the jersey number(s), required in 1-5-1(c ) or as the school’s nickname, school logo, school mascot, school name and/or player name within the body and/or on the shoulders.        </vt:lpstr>
      <vt:lpstr> 2025 Rule Change 1-5-1-d(5) a 4 &amp; 5  A single tooth and mouth protector (intraoral) which shall: (4) not include any attachment(s) that do not serve a purpose and function in protecting teeth or mouth (effective 2026; and  (5) not include anything on it that is a health or risk issue and can pose a danger to themselves or other players (effective 2026)         </vt:lpstr>
      <vt:lpstr> 2025 Rule Change 1-5-2-d  Effective 2027, arm sleeves, whether attached to a shirt or unattached, manufactured to enhance contact with the football or opponent must meet SFIA Specification at the time of manufacturing. Arm sleeves must have a permanent exact replica of the SFIA arm sleeve seal (meets SFIA Specification) that must be visible and appear legibly on the exterior of the arm sleeve.        </vt:lpstr>
      <vt:lpstr>PowerPoint Presentation</vt:lpstr>
      <vt:lpstr> 2025 Rule Change 1-5-3-c 2, 3 &amp; 6  The following Other Illegal Equipment: (2) Except during an outside 9-yard mark conference, electronic audio or non-fixed video communication devices used to communicate with a player. (3) Any audio (microphone) or video (camera) device worn by a player during the game. (6) Jerseys, undershirts or exterior arm covers/pads manufactured to enhance contact with the football or opponent (through 2026. Effective 2027, jerseys or pads manufactured to enhance contact with the football or opponent.    </vt:lpstr>
      <vt:lpstr>2025 Rule Change 3-4-2(d) &amp; 4-3-1 EXCEPTION  The game clock shall start with the ready for play on a down beginning with the  snap if the game clock was stopped for any reason other than specified in Rule 3-4-3 or an untimed down: d. Team A forward fumble out of bounds.  4-3-1 Exc: When a forward fumble goes out of bounds or is ruled out of bounds between goal lines, the ball shall be returned to the spot of the fumble.      </vt:lpstr>
      <vt:lpstr>2025 Rule Change 9-6 Penalty  10-4-4-b for penalty enforcement for illegal participation has been deleted. Last year, the penalties under 9-6-4b-f (of which this rule references) were enforced from the previous spot. Now, all penalties for illegal participation will be 15 yard live ball penalties enforced from the basic spot.      </vt:lpstr>
      <vt:lpstr>2025 Editorial Change 2-32-16 &amp; 9-4-3-9  The following was moved from Rule 2 to Rule 9 regarding a defenseless receiver:  Initiate forceful contact against a defenseless receiver as in 2-32-16b and 2-32-16c that is not:  1. Incidental contact as a result of making a play on the ball;  2. Initiated with open hands;  3. An attempt to tackle by wrapping arm(s) around the receiver.      </vt:lpstr>
      <vt:lpstr>2025 Editorial Change 2-41-9 (c )  The spot where a run ends: c: The spot of the catch or recovery when the momentum exception as in 8-5-2a EXCEPTION is in effect (This includes a fumble that goes from the end zone into the field of play and out of bounds).    </vt:lpstr>
      <vt:lpstr>2025 Editorial Change 6-1-9  The 4 penalty options for a kick out of bounds between goal lines have been removed as they are listed in the penalty section for this rule.      </vt:lpstr>
      <vt:lpstr>2025 Editorial Change 7-2-5-b-2 On fourth down or during a kick try, when A sets or shifts into a scrimmage kick formation, any A player numbered 0 to 49 or 80 to 99 may take the position of any A player numbered 50 to 79. A player in the game under this exception must assume an initial position on his line of scrimmage between the ends and he remains an ineligible forward pass receiver during that down unless the pass is touched by B. Once the snapper puts his hands on the ball, players on the line of scrimmage and in between the ends are ineligible and remain ineligible.   </vt:lpstr>
      <vt:lpstr>2025 Editorial Change 9-5-1(g) &amp; 9-8-1(j) This is in reference to the use of alcohol, tobacco or illicit substances as a noncontact UNS foul. The word “contest” has been replaced with the word “game”.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Donermeyer</dc:creator>
  <cp:lastModifiedBy>. Donermeyer</cp:lastModifiedBy>
  <cp:revision>3</cp:revision>
  <dcterms:created xsi:type="dcterms:W3CDTF">2025-06-16T14:58:26Z</dcterms:created>
  <dcterms:modified xsi:type="dcterms:W3CDTF">2025-06-25T23:42:20Z</dcterms:modified>
</cp:coreProperties>
</file>